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4" r:id="rId2"/>
  </p:sldMasterIdLst>
  <p:notesMasterIdLst>
    <p:notesMasterId r:id="rId13"/>
  </p:notesMasterIdLst>
  <p:handoutMasterIdLst>
    <p:handoutMasterId r:id="rId14"/>
  </p:handoutMasterIdLst>
  <p:sldIdLst>
    <p:sldId id="256" r:id="rId3"/>
    <p:sldId id="258" r:id="rId4"/>
    <p:sldId id="271" r:id="rId5"/>
    <p:sldId id="272" r:id="rId6"/>
    <p:sldId id="273" r:id="rId7"/>
    <p:sldId id="274" r:id="rId8"/>
    <p:sldId id="275" r:id="rId9"/>
    <p:sldId id="276" r:id="rId10"/>
    <p:sldId id="278" r:id="rId11"/>
    <p:sldId id="277" r:id="rId12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56734"/>
    <a:srgbClr val="156834"/>
    <a:srgbClr val="156635"/>
    <a:srgbClr val="762123"/>
    <a:srgbClr val="EC821C"/>
    <a:srgbClr val="CBF5DC"/>
    <a:srgbClr val="93E9B6"/>
    <a:srgbClr val="F6C798"/>
    <a:srgbClr val="E49C9E"/>
    <a:srgbClr val="DA787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EB9631B5-78F2-41C9-869B-9F39066F8104}" styleName="Medium Style 3 - 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18603FDC-E32A-4AB5-989C-0864C3EAD2B8}" styleName="Themed Style 2 - Acc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33" autoAdjust="0"/>
    <p:restoredTop sz="93381" autoAdjust="0"/>
  </p:normalViewPr>
  <p:slideViewPr>
    <p:cSldViewPr>
      <p:cViewPr>
        <p:scale>
          <a:sx n="78" d="100"/>
          <a:sy n="78" d="100"/>
        </p:scale>
        <p:origin x="-528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1" d="100"/>
          <a:sy n="61" d="100"/>
        </p:scale>
        <p:origin x="-2922" y="-96"/>
      </p:cViewPr>
      <p:guideLst>
        <p:guide orient="horz" pos="3127"/>
        <p:guide pos="2141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8D1A6B-FE55-42ED-84F6-A119C21957C2}" type="datetimeFigureOut">
              <a:rPr lang="en-US" smtClean="0"/>
              <a:pPr/>
              <a:t>7/5/2016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38CDC3-EE21-4690-9123-29E5B27C22F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288192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44980D-33A7-4030-B390-DC47B54376D7}" type="datetimeFigureOut">
              <a:rPr lang="en-US" smtClean="0"/>
              <a:pPr/>
              <a:t>7/5/2016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5DB3CD-82CE-4D61-A55F-4B85DC44DBC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84287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DB3CD-82CE-4D61-A55F-4B85DC44DBC7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6113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2.png"/><Relationship Id="rId5" Type="http://schemas.openxmlformats.org/officeDocument/2006/relationships/image" Target="../media/image8.png"/><Relationship Id="rId4" Type="http://schemas.openxmlformats.org/officeDocument/2006/relationships/image" Target="../media/image7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2.png"/><Relationship Id="rId5" Type="http://schemas.openxmlformats.org/officeDocument/2006/relationships/image" Target="../media/image8.png"/><Relationship Id="rId4" Type="http://schemas.openxmlformats.org/officeDocument/2006/relationships/image" Target="../media/image7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838200" y="1752600"/>
            <a:ext cx="7124700" cy="1143000"/>
          </a:xfrm>
          <a:prstGeom prst="rect">
            <a:avLst/>
          </a:prstGeom>
        </p:spPr>
        <p:txBody>
          <a:bodyPr/>
          <a:lstStyle>
            <a:lvl1pPr marL="114300" indent="0" algn="ctr">
              <a:buNone/>
              <a:defRPr sz="4800">
                <a:latin typeface="Gill Sans" pitchFamily="34" charset="0"/>
              </a:defRPr>
            </a:lvl1pPr>
          </a:lstStyle>
          <a:p>
            <a:pPr lvl="0"/>
            <a:r>
              <a:rPr lang="en-US" dirty="0" smtClean="0"/>
              <a:t>Title of presentation here</a:t>
            </a:r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2" hasCustomPrompt="1"/>
          </p:nvPr>
        </p:nvSpPr>
        <p:spPr>
          <a:xfrm>
            <a:off x="2360613" y="3581400"/>
            <a:ext cx="4575175" cy="1219200"/>
          </a:xfrm>
          <a:prstGeom prst="rect">
            <a:avLst/>
          </a:prstGeom>
        </p:spPr>
        <p:txBody>
          <a:bodyPr/>
          <a:lstStyle>
            <a:lvl1pPr marL="114300" indent="0" algn="ctr">
              <a:buNone/>
              <a:defRPr>
                <a:latin typeface="Gill Sans" pitchFamily="34" charset="0"/>
              </a:defRPr>
            </a:lvl1pPr>
            <a:lvl2pPr marL="411480" indent="0">
              <a:buNone/>
              <a:defRPr/>
            </a:lvl2pPr>
            <a:lvl3pPr marL="777240" indent="0">
              <a:buNone/>
              <a:defRPr/>
            </a:lvl3pPr>
            <a:lvl4pPr marL="1051560" indent="0">
              <a:buNone/>
              <a:defRPr/>
            </a:lvl4pPr>
          </a:lstStyle>
          <a:p>
            <a:pPr lvl="0"/>
            <a:r>
              <a:rPr lang="en-US" dirty="0" smtClean="0"/>
              <a:t>Name(s) of presenter(s)</a:t>
            </a:r>
            <a:br>
              <a:rPr lang="en-US" dirty="0" smtClean="0"/>
            </a:br>
            <a:r>
              <a:rPr lang="en-US" dirty="0" smtClean="0"/>
              <a:t>Organizational affiliation</a:t>
            </a:r>
            <a:br>
              <a:rPr lang="en-US" dirty="0" smtClean="0"/>
            </a:br>
            <a:r>
              <a:rPr lang="en-US" dirty="0" smtClean="0"/>
              <a:t>Event name, place and dates</a:t>
            </a:r>
            <a:endParaRPr lang="en-US" dirty="0"/>
          </a:p>
        </p:txBody>
      </p:sp>
      <p:pic>
        <p:nvPicPr>
          <p:cNvPr id="6" name="Picture 5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7725" y="5907790"/>
            <a:ext cx="5848350" cy="666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addr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 userDrawn="1"/>
        </p:nvSpPr>
        <p:spPr>
          <a:xfrm>
            <a:off x="0" y="3048000"/>
            <a:ext cx="91440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i="1" dirty="0" smtClean="0">
                <a:solidFill>
                  <a:srgbClr val="156734"/>
                </a:solidFill>
              </a:rPr>
              <a:t>Africa Research in Sustainable Intensification for the Next Generation</a:t>
            </a:r>
          </a:p>
          <a:p>
            <a:pPr algn="ctr"/>
            <a:r>
              <a:rPr lang="en-US" sz="4400" dirty="0" smtClean="0">
                <a:solidFill>
                  <a:srgbClr val="156734"/>
                </a:solidFill>
              </a:rPr>
              <a:t>africa-rising.net</a:t>
            </a:r>
            <a:endParaRPr lang="en-US" sz="4400" b="1" i="1" dirty="0">
              <a:solidFill>
                <a:srgbClr val="156734"/>
              </a:solidFill>
            </a:endParaRPr>
          </a:p>
        </p:txBody>
      </p:sp>
      <p:grpSp>
        <p:nvGrpSpPr>
          <p:cNvPr id="2" name="Group 1"/>
          <p:cNvGrpSpPr/>
          <p:nvPr userDrawn="1"/>
        </p:nvGrpSpPr>
        <p:grpSpPr>
          <a:xfrm>
            <a:off x="1182636" y="5486400"/>
            <a:ext cx="7086600" cy="857635"/>
            <a:chOff x="1451698" y="5798343"/>
            <a:chExt cx="5863502" cy="709613"/>
          </a:xfrm>
        </p:grpSpPr>
        <p:pic>
          <p:nvPicPr>
            <p:cNvPr id="7" name="Picture 3"/>
            <p:cNvPicPr>
              <a:picLocks noChangeAspect="1" noChangeArrowheads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51698" y="5798343"/>
              <a:ext cx="709613" cy="7096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8" name="Picture 12" descr="P:\logos\i\ifpri\IFPRI_Logo_Standard.jpg"/>
            <p:cNvPicPr>
              <a:picLocks noChangeAspect="1" noChangeArrowheads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94392" y="5798343"/>
              <a:ext cx="391511" cy="70961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7" descr="P:\logos\i\iita\IITA_regular-sienna_with slogan (2).JPG"/>
            <p:cNvPicPr>
              <a:picLocks noChangeAspect="1" noChangeArrowheads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91983" y="5867400"/>
              <a:ext cx="1123217" cy="5643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0" name="Group 9"/>
          <p:cNvGrpSpPr>
            <a:grpSpLocks/>
          </p:cNvGrpSpPr>
          <p:nvPr userDrawn="1"/>
        </p:nvGrpSpPr>
        <p:grpSpPr bwMode="auto">
          <a:xfrm>
            <a:off x="1188668" y="6543671"/>
            <a:ext cx="7686540" cy="230832"/>
            <a:chOff x="1066800" y="6543986"/>
            <a:chExt cx="7305540" cy="229893"/>
          </a:xfrm>
        </p:grpSpPr>
        <p:sp>
          <p:nvSpPr>
            <p:cNvPr id="11" name="TextBox 6"/>
            <p:cNvSpPr txBox="1">
              <a:spLocks noChangeArrowheads="1"/>
            </p:cNvSpPr>
            <p:nvPr/>
          </p:nvSpPr>
          <p:spPr bwMode="auto">
            <a:xfrm>
              <a:off x="1676400" y="6543986"/>
              <a:ext cx="6695940" cy="2298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buClr>
                  <a:srgbClr val="5F0500"/>
                </a:buClr>
                <a:defRPr/>
              </a:pPr>
              <a:r>
                <a:rPr lang="en-US" sz="900" i="1" dirty="0" smtClean="0">
                  <a:latin typeface="+mj-lt"/>
                </a:rPr>
                <a:t>The presentation has a Creative Commons </a:t>
              </a:r>
              <a:r>
                <a:rPr lang="en-US" sz="900" i="1" dirty="0" err="1" smtClean="0">
                  <a:latin typeface="+mj-lt"/>
                </a:rPr>
                <a:t>licence</a:t>
              </a:r>
              <a:r>
                <a:rPr lang="en-US" sz="900" i="1" dirty="0" smtClean="0">
                  <a:latin typeface="+mj-lt"/>
                </a:rPr>
                <a:t>. You are free to re-use or distribute this work, provided credit is given to ILRI.</a:t>
              </a:r>
              <a:endParaRPr lang="en-US" sz="900" dirty="0" smtClean="0">
                <a:latin typeface="+mj-lt"/>
              </a:endParaRPr>
            </a:p>
          </p:txBody>
        </p:sp>
        <p:pic>
          <p:nvPicPr>
            <p:cNvPr id="12" name="Picture 11" descr="P:\Pictures&amp;Resources\Icons\by-nc-sa.png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66800" y="6554505"/>
              <a:ext cx="598485" cy="2097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3" name="Picture 12"/>
          <p:cNvPicPr>
            <a:picLocks noChangeAspect="1" noChangeArrowheads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139472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533400" y="1676400"/>
            <a:ext cx="7772400" cy="838200"/>
          </a:xfrm>
          <a:prstGeom prst="rect">
            <a:avLst/>
          </a:prstGeom>
        </p:spPr>
        <p:txBody>
          <a:bodyPr/>
          <a:lstStyle>
            <a:lvl1pPr marL="114300" indent="0">
              <a:buClr>
                <a:srgbClr val="712123"/>
              </a:buClr>
              <a:buNone/>
              <a:defRPr sz="4400">
                <a:latin typeface="Gill Sans" pitchFamily="34" charset="0"/>
              </a:defRPr>
            </a:lvl1pPr>
            <a:lvl2pPr>
              <a:buClr>
                <a:srgbClr val="712123"/>
              </a:buClr>
              <a:defRPr sz="2800"/>
            </a:lvl2pPr>
            <a:lvl3pPr>
              <a:buClr>
                <a:srgbClr val="712123"/>
              </a:buClr>
              <a:defRPr sz="2400"/>
            </a:lvl3pPr>
            <a:lvl4pPr>
              <a:buClr>
                <a:srgbClr val="712123"/>
              </a:buClr>
              <a:defRPr sz="2000"/>
            </a:lvl4pPr>
            <a:lvl5pPr>
              <a:buClr>
                <a:srgbClr val="712123"/>
              </a:buClr>
              <a:defRPr sz="1800"/>
            </a:lvl5pPr>
          </a:lstStyle>
          <a:p>
            <a:pPr lvl="0"/>
            <a:r>
              <a:rPr lang="en-US" dirty="0" smtClean="0"/>
              <a:t>Title</a:t>
            </a:r>
            <a:endParaRPr lang="en-US" dirty="0"/>
          </a:p>
        </p:txBody>
      </p:sp>
      <p:pic>
        <p:nvPicPr>
          <p:cNvPr id="4" name="Picture 3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741862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81000" y="1600200"/>
            <a:ext cx="7620000" cy="685800"/>
          </a:xfrm>
          <a:prstGeom prst="rect">
            <a:avLst/>
          </a:prstGeom>
        </p:spPr>
        <p:txBody>
          <a:bodyPr/>
          <a:lstStyle>
            <a:lvl1pPr>
              <a:defRPr>
                <a:latin typeface="Gill Sans" pitchFamily="34" charset="0"/>
              </a:defRPr>
            </a:lvl1pPr>
          </a:lstStyle>
          <a:p>
            <a:r>
              <a:rPr lang="en-US" dirty="0" smtClean="0"/>
              <a:t>For graphs</a:t>
            </a:r>
            <a:endParaRPr lang="en-US" dirty="0"/>
          </a:p>
        </p:txBody>
      </p:sp>
      <p:sp>
        <p:nvSpPr>
          <p:cNvPr id="5" name="Chart Placeholder 4"/>
          <p:cNvSpPr>
            <a:spLocks noGrp="1"/>
          </p:cNvSpPr>
          <p:nvPr>
            <p:ph type="chart" sz="quarter" idx="11" hasCustomPrompt="1"/>
          </p:nvPr>
        </p:nvSpPr>
        <p:spPr>
          <a:xfrm>
            <a:off x="533400" y="3352800"/>
            <a:ext cx="3733800" cy="27432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37034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95400"/>
            <a:ext cx="7620000" cy="609600"/>
          </a:xfrm>
          <a:prstGeom prst="rect">
            <a:avLst/>
          </a:prstGeom>
        </p:spPr>
        <p:txBody>
          <a:bodyPr/>
          <a:lstStyle>
            <a:lvl1pPr>
              <a:defRPr sz="4400" baseline="0">
                <a:latin typeface="Gill Sans" pitchFamily="34" charset="0"/>
              </a:defRPr>
            </a:lvl1pPr>
          </a:lstStyle>
          <a:p>
            <a:r>
              <a:rPr lang="en-US" dirty="0" smtClean="0"/>
              <a:t>For tables use this format</a:t>
            </a:r>
            <a:endParaRPr lang="en-US" dirty="0"/>
          </a:p>
        </p:txBody>
      </p:sp>
      <p:sp>
        <p:nvSpPr>
          <p:cNvPr id="5" name="Table Placeholder 4"/>
          <p:cNvSpPr>
            <a:spLocks noGrp="1"/>
          </p:cNvSpPr>
          <p:nvPr>
            <p:ph type="tbl" sz="quarter" idx="12"/>
          </p:nvPr>
        </p:nvSpPr>
        <p:spPr>
          <a:xfrm>
            <a:off x="457200" y="2667000"/>
            <a:ext cx="7620000" cy="3733800"/>
          </a:xfrm>
          <a:prstGeom prst="rect">
            <a:avLst/>
          </a:prstGeom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 smtClean="0"/>
              <a:t>Click icon to add table</a:t>
            </a:r>
            <a:endParaRPr lang="en-US" dirty="0"/>
          </a:p>
        </p:txBody>
      </p:sp>
      <p:sp>
        <p:nvSpPr>
          <p:cNvPr id="6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76200" y="0"/>
            <a:ext cx="7620000" cy="1143000"/>
          </a:xfrm>
          <a:prstGeom prst="rect">
            <a:avLst/>
          </a:prstGeom>
        </p:spPr>
        <p:txBody>
          <a:bodyPr/>
          <a:lstStyle>
            <a:lvl1pPr marL="114300" indent="0" algn="l">
              <a:buNone/>
              <a:defRPr sz="4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4662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95400"/>
            <a:ext cx="7620000" cy="609600"/>
          </a:xfrm>
          <a:prstGeom prst="rect">
            <a:avLst/>
          </a:prstGeom>
        </p:spPr>
        <p:txBody>
          <a:bodyPr/>
          <a:lstStyle>
            <a:lvl1pPr>
              <a:defRPr baseline="0"/>
            </a:lvl1pPr>
          </a:lstStyle>
          <a:p>
            <a:r>
              <a:rPr lang="en-US" dirty="0" smtClean="0"/>
              <a:t>For tables use this format</a:t>
            </a:r>
            <a:endParaRPr lang="en-US" dirty="0"/>
          </a:p>
        </p:txBody>
      </p:sp>
      <p:sp>
        <p:nvSpPr>
          <p:cNvPr id="5" name="Table Placeholder 4"/>
          <p:cNvSpPr>
            <a:spLocks noGrp="1"/>
          </p:cNvSpPr>
          <p:nvPr>
            <p:ph type="tbl" sz="quarter" idx="12"/>
          </p:nvPr>
        </p:nvSpPr>
        <p:spPr>
          <a:xfrm>
            <a:off x="457200" y="2667000"/>
            <a:ext cx="7620000" cy="3733800"/>
          </a:xfrm>
          <a:prstGeom prst="rect">
            <a:avLst/>
          </a:prstGeom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 smtClean="0"/>
              <a:t>Click icon to add table</a:t>
            </a:r>
            <a:endParaRPr lang="en-US" dirty="0"/>
          </a:p>
        </p:txBody>
      </p:sp>
      <p:sp>
        <p:nvSpPr>
          <p:cNvPr id="6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76200" y="0"/>
            <a:ext cx="7620000" cy="1143000"/>
          </a:xfrm>
          <a:prstGeom prst="rect">
            <a:avLst/>
          </a:prstGeom>
        </p:spPr>
        <p:txBody>
          <a:bodyPr/>
          <a:lstStyle>
            <a:lvl1pPr marL="114300" indent="0" algn="l">
              <a:buNone/>
              <a:defRPr sz="4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76485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33400" y="838200"/>
            <a:ext cx="6858000" cy="1219200"/>
          </a:xfrm>
        </p:spPr>
        <p:txBody>
          <a:bodyPr>
            <a:normAutofit/>
          </a:bodyPr>
          <a:lstStyle>
            <a:lvl1pPr marL="0" indent="0" algn="l">
              <a:buNone/>
              <a:defRPr sz="4400" baseline="0">
                <a:solidFill>
                  <a:schemeClr val="tx1"/>
                </a:solidFill>
                <a:latin typeface="Gill Sans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For charts use this style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5446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19200"/>
            <a:ext cx="8229600" cy="1143000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dirty="0" smtClean="0"/>
              <a:t>Insert picture</a:t>
            </a:r>
            <a:endParaRPr lang="en-US" dirty="0"/>
          </a:p>
        </p:txBody>
      </p:sp>
      <p:pic>
        <p:nvPicPr>
          <p:cNvPr id="3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099782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pic>
        <p:nvPicPr>
          <p:cNvPr id="8" name="Picture 7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81120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ddr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 userDrawn="1"/>
        </p:nvSpPr>
        <p:spPr>
          <a:xfrm>
            <a:off x="0" y="3048000"/>
            <a:ext cx="91440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i="1" dirty="0" smtClean="0">
                <a:solidFill>
                  <a:srgbClr val="156734"/>
                </a:solidFill>
              </a:rPr>
              <a:t>Africa Research in Sustainable Intensification for the Next Generation</a:t>
            </a:r>
          </a:p>
          <a:p>
            <a:pPr algn="ctr"/>
            <a:r>
              <a:rPr lang="en-US" sz="4400" dirty="0" smtClean="0">
                <a:solidFill>
                  <a:srgbClr val="156734"/>
                </a:solidFill>
              </a:rPr>
              <a:t>africa-rising.net</a:t>
            </a:r>
            <a:endParaRPr lang="en-US" sz="4400" b="1" i="1" dirty="0">
              <a:solidFill>
                <a:srgbClr val="156734"/>
              </a:solidFill>
            </a:endParaRPr>
          </a:p>
        </p:txBody>
      </p:sp>
      <p:grpSp>
        <p:nvGrpSpPr>
          <p:cNvPr id="2" name="Group 1"/>
          <p:cNvGrpSpPr/>
          <p:nvPr userDrawn="1"/>
        </p:nvGrpSpPr>
        <p:grpSpPr>
          <a:xfrm>
            <a:off x="1182636" y="5486400"/>
            <a:ext cx="7086600" cy="857635"/>
            <a:chOff x="1451698" y="5798343"/>
            <a:chExt cx="5863502" cy="709613"/>
          </a:xfrm>
        </p:grpSpPr>
        <p:pic>
          <p:nvPicPr>
            <p:cNvPr id="7" name="Picture 3"/>
            <p:cNvPicPr>
              <a:picLocks noChangeAspect="1" noChangeArrowheads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51698" y="5798343"/>
              <a:ext cx="709613" cy="7096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8" name="Picture 12" descr="P:\logos\i\ifpri\IFPRI_Logo_Standard.jpg"/>
            <p:cNvPicPr>
              <a:picLocks noChangeAspect="1" noChangeArrowheads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94392" y="5798343"/>
              <a:ext cx="391511" cy="70961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7" descr="P:\logos\i\iita\IITA_regular-sienna_with slogan (2).JPG"/>
            <p:cNvPicPr>
              <a:picLocks noChangeAspect="1" noChangeArrowheads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91983" y="5867400"/>
              <a:ext cx="1123217" cy="5643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0" name="Group 9"/>
          <p:cNvGrpSpPr>
            <a:grpSpLocks/>
          </p:cNvGrpSpPr>
          <p:nvPr userDrawn="1"/>
        </p:nvGrpSpPr>
        <p:grpSpPr bwMode="auto">
          <a:xfrm>
            <a:off x="1188668" y="6543671"/>
            <a:ext cx="7686540" cy="230832"/>
            <a:chOff x="1066800" y="6543986"/>
            <a:chExt cx="7305540" cy="229893"/>
          </a:xfrm>
        </p:grpSpPr>
        <p:sp>
          <p:nvSpPr>
            <p:cNvPr id="11" name="TextBox 6"/>
            <p:cNvSpPr txBox="1">
              <a:spLocks noChangeArrowheads="1"/>
            </p:cNvSpPr>
            <p:nvPr/>
          </p:nvSpPr>
          <p:spPr bwMode="auto">
            <a:xfrm>
              <a:off x="1676400" y="6543986"/>
              <a:ext cx="6695940" cy="2298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buClr>
                  <a:srgbClr val="5F0500"/>
                </a:buClr>
                <a:defRPr/>
              </a:pPr>
              <a:r>
                <a:rPr lang="en-US" sz="900" i="1" dirty="0" smtClean="0">
                  <a:latin typeface="+mj-lt"/>
                </a:rPr>
                <a:t>The presentation has a Creative Commons </a:t>
              </a:r>
              <a:r>
                <a:rPr lang="en-US" sz="900" i="1" dirty="0" err="1" smtClean="0">
                  <a:latin typeface="+mj-lt"/>
                </a:rPr>
                <a:t>licence</a:t>
              </a:r>
              <a:r>
                <a:rPr lang="en-US" sz="900" i="1" dirty="0" smtClean="0">
                  <a:latin typeface="+mj-lt"/>
                </a:rPr>
                <a:t>. You are free to re-use or distribute this work, provided credit is given to ILRI.</a:t>
              </a:r>
              <a:endParaRPr lang="en-US" sz="900" dirty="0" smtClean="0">
                <a:latin typeface="+mj-lt"/>
              </a:endParaRPr>
            </a:p>
          </p:txBody>
        </p:sp>
        <p:pic>
          <p:nvPicPr>
            <p:cNvPr id="12" name="Picture 11" descr="P:\Pictures&amp;Resources\Icons\by-nc-sa.png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66800" y="6554505"/>
              <a:ext cx="598485" cy="2097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3" name="Picture 12"/>
          <p:cNvPicPr>
            <a:picLocks noChangeAspect="1" noChangeArrowheads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10.xml"/><Relationship Id="rId4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>
                <a:tint val="90000"/>
              </a:schemeClr>
            </a:gs>
            <a:gs pos="100000">
              <a:schemeClr val="bg1">
                <a:shade val="100000"/>
                <a:satMod val="115000"/>
              </a:schemeClr>
            </a:gs>
            <a:gs pos="100000">
              <a:schemeClr val="bg1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0" r:id="rId2"/>
    <p:sldLayoutId id="2147483667" r:id="rId3"/>
    <p:sldLayoutId id="2147483668" r:id="rId4"/>
    <p:sldLayoutId id="2147483673" r:id="rId5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n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Insert picture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5181600" cy="2971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63629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80" r:id="rId2"/>
    <p:sldLayoutId id="2147483676" r:id="rId3"/>
    <p:sldLayoutId id="2147483666" r:id="rId4"/>
    <p:sldLayoutId id="2147483679" r:id="rId5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>
          <a:xfrm>
            <a:off x="838200" y="1447800"/>
            <a:ext cx="7124700" cy="1143000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>
                <a:solidFill>
                  <a:schemeClr val="accent1"/>
                </a:solidFill>
              </a:rPr>
              <a:t>5 tips to writing stories that inspire end </a:t>
            </a:r>
            <a:r>
              <a:rPr lang="en-US" dirty="0">
                <a:solidFill>
                  <a:schemeClr val="accent1"/>
                </a:solidFill>
              </a:rPr>
              <a:t>of </a:t>
            </a:r>
            <a:r>
              <a:rPr lang="en-US" dirty="0" smtClean="0">
                <a:solidFill>
                  <a:schemeClr val="accent1"/>
                </a:solidFill>
              </a:rPr>
              <a:t>extreme poverty</a:t>
            </a:r>
            <a:endParaRPr lang="en-US" dirty="0">
              <a:solidFill>
                <a:schemeClr val="accent1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2"/>
          </p:nvPr>
        </p:nvSpPr>
        <p:spPr>
          <a:xfrm>
            <a:off x="1219201" y="5029200"/>
            <a:ext cx="6934200" cy="990600"/>
          </a:xfrm>
        </p:spPr>
        <p:txBody>
          <a:bodyPr>
            <a:normAutofit fontScale="70000" lnSpcReduction="20000"/>
          </a:bodyPr>
          <a:lstStyle/>
          <a:p>
            <a:r>
              <a:rPr lang="en-US" b="1" dirty="0" smtClean="0"/>
              <a:t>Jonathan Odhong</a:t>
            </a:r>
            <a:r>
              <a:rPr lang="en-US" b="1" dirty="0" smtClean="0"/>
              <a:t>’ &amp;  Catherine Njuguna</a:t>
            </a:r>
            <a:endParaRPr lang="en-US" b="1" dirty="0" smtClean="0"/>
          </a:p>
          <a:p>
            <a:r>
              <a:rPr lang="en-US" dirty="0" smtClean="0"/>
              <a:t>Research Communications Specialist Africa RISING</a:t>
            </a:r>
          </a:p>
          <a:p>
            <a:r>
              <a:rPr lang="en-US" dirty="0" smtClean="0"/>
              <a:t>Africa RISING – NAFAKA scaling project annual review &amp; planning meeting</a:t>
            </a:r>
          </a:p>
          <a:p>
            <a:r>
              <a:rPr lang="en-US" dirty="0" smtClean="0"/>
              <a:t>4 - 5 July, 2016 </a:t>
            </a:r>
            <a:endParaRPr lang="en-US" dirty="0"/>
          </a:p>
        </p:txBody>
      </p:sp>
      <p:pic>
        <p:nvPicPr>
          <p:cNvPr id="1026" name="Picture 2" descr="C:\Users\JOdhong\Desktop\finalselection\New folder\DSCN7286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590800"/>
            <a:ext cx="3121025" cy="23415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JOdhong\Desktop\finalselection\New folder\DSCN7311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4200" y="2590800"/>
            <a:ext cx="3121025" cy="2341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JOdhong\Desktop\finalselection\New folder\DSCN8088.JP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781"/>
          <a:stretch/>
        </p:blipFill>
        <p:spPr bwMode="auto">
          <a:xfrm>
            <a:off x="6172201" y="2590800"/>
            <a:ext cx="2971800" cy="2341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39034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9540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-15240" y="1411224"/>
            <a:ext cx="1676400" cy="838200"/>
          </a:xfrm>
        </p:spPr>
        <p:txBody>
          <a:bodyPr/>
          <a:lstStyle/>
          <a:p>
            <a:r>
              <a:rPr lang="en-US" b="1" dirty="0" smtClean="0">
                <a:solidFill>
                  <a:srgbClr val="156834"/>
                </a:solidFill>
                <a:latin typeface="Rosewood Std Regular" pitchFamily="82" charset="0"/>
              </a:rPr>
              <a:t>Tip 1:</a:t>
            </a:r>
            <a:endParaRPr lang="en-US" b="1" dirty="0">
              <a:solidFill>
                <a:srgbClr val="156834"/>
              </a:solidFill>
              <a:latin typeface="Rosewood Std Regular" pitchFamily="82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524000" y="1371600"/>
            <a:ext cx="73914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rgbClr val="00B0F0"/>
                </a:solidFill>
                <a:latin typeface="Action Man Shaded" panose="00000400000000000000" pitchFamily="2" charset="0"/>
              </a:rPr>
              <a:t>Find the </a:t>
            </a:r>
            <a:r>
              <a:rPr lang="en-US" sz="2800" b="1" dirty="0" smtClean="0">
                <a:solidFill>
                  <a:srgbClr val="00B0F0"/>
                </a:solidFill>
                <a:latin typeface="Action Man Shaded" panose="00000400000000000000" pitchFamily="2" charset="0"/>
              </a:rPr>
              <a:t>human ANGLE </a:t>
            </a:r>
            <a:r>
              <a:rPr lang="en-US" sz="2800" b="1" dirty="0">
                <a:solidFill>
                  <a:srgbClr val="00B0F0"/>
                </a:solidFill>
                <a:latin typeface="Action Man Shaded" panose="00000400000000000000" pitchFamily="2" charset="0"/>
              </a:rPr>
              <a:t>in every story you want to tell</a:t>
            </a:r>
          </a:p>
        </p:txBody>
      </p:sp>
      <p:sp>
        <p:nvSpPr>
          <p:cNvPr id="5" name="Rectangle 4"/>
          <p:cNvSpPr/>
          <p:nvPr/>
        </p:nvSpPr>
        <p:spPr>
          <a:xfrm>
            <a:off x="1648968" y="2438400"/>
            <a:ext cx="708660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dirty="0" smtClean="0">
                <a:latin typeface="Action Man Shaded" panose="00000400000000000000" pitchFamily="2" charset="0"/>
              </a:rPr>
              <a:t>Find </a:t>
            </a:r>
            <a:r>
              <a:rPr lang="en-US" dirty="0">
                <a:latin typeface="Action Man Shaded" panose="00000400000000000000" pitchFamily="2" charset="0"/>
              </a:rPr>
              <a:t>a </a:t>
            </a:r>
            <a:r>
              <a:rPr lang="en-US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ction Man Shaded" panose="00000400000000000000" pitchFamily="2" charset="0"/>
              </a:rPr>
              <a:t>“</a:t>
            </a:r>
            <a:r>
              <a:rPr lang="en-US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ction Man Shaded" panose="00000400000000000000" pitchFamily="2" charset="0"/>
              </a:rPr>
              <a:t>hero farmer” </a:t>
            </a:r>
            <a:r>
              <a:rPr lang="en-US" dirty="0">
                <a:latin typeface="Action Man Shaded" panose="00000400000000000000" pitchFamily="2" charset="0"/>
              </a:rPr>
              <a:t>or </a:t>
            </a:r>
            <a:r>
              <a:rPr lang="en-US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ction Man Shaded" panose="00000400000000000000" pitchFamily="2" charset="0"/>
              </a:rPr>
              <a:t>“</a:t>
            </a:r>
            <a:r>
              <a:rPr lang="en-US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ction Man Shaded" panose="00000400000000000000" pitchFamily="2" charset="0"/>
              </a:rPr>
              <a:t>heroine farmer”</a:t>
            </a:r>
            <a:r>
              <a:rPr lang="en-US" dirty="0" smtClean="0">
                <a:latin typeface="Action Man Shaded" panose="00000400000000000000" pitchFamily="2" charset="0"/>
              </a:rPr>
              <a:t> </a:t>
            </a:r>
            <a:r>
              <a:rPr lang="en-US" dirty="0">
                <a:latin typeface="Action Man Shaded" panose="00000400000000000000" pitchFamily="2" charset="0"/>
              </a:rPr>
              <a:t>and tell their story</a:t>
            </a:r>
            <a:r>
              <a:rPr lang="en-US" dirty="0" smtClean="0">
                <a:latin typeface="Action Man Shaded" panose="00000400000000000000" pitchFamily="2" charset="0"/>
              </a:rPr>
              <a:t>.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endParaRPr lang="en-US" dirty="0" smtClean="0">
              <a:latin typeface="Action Man Shaded" panose="00000400000000000000" pitchFamily="2" charset="0"/>
            </a:endParaRP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dirty="0">
                <a:latin typeface="Action Man Shaded" panose="00000400000000000000" pitchFamily="2" charset="0"/>
              </a:rPr>
              <a:t>Focus your narrative on the things that make us human—</a:t>
            </a:r>
            <a:r>
              <a:rPr lang="en-US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ction Man Shaded" panose="00000400000000000000" pitchFamily="2" charset="0"/>
              </a:rPr>
              <a:t>dreams being realized</a:t>
            </a:r>
            <a:r>
              <a:rPr lang="en-US" dirty="0">
                <a:latin typeface="Action Man Shaded" panose="00000400000000000000" pitchFamily="2" charset="0"/>
              </a:rPr>
              <a:t>, </a:t>
            </a:r>
            <a:r>
              <a:rPr lang="en-US" b="1" dirty="0">
                <a:ln w="1905"/>
                <a:solidFill>
                  <a:srgbClr val="7030A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ction Man Shaded" panose="00000400000000000000" pitchFamily="2" charset="0"/>
              </a:rPr>
              <a:t>adversities overcome</a:t>
            </a:r>
            <a:r>
              <a:rPr lang="en-US" dirty="0">
                <a:latin typeface="Action Man Shaded" panose="00000400000000000000" pitchFamily="2" charset="0"/>
              </a:rPr>
              <a:t>, </a:t>
            </a:r>
            <a:r>
              <a:rPr lang="en-US" dirty="0">
                <a:solidFill>
                  <a:srgbClr val="00B0F0"/>
                </a:solidFill>
                <a:latin typeface="Action Man Shaded" panose="00000400000000000000" pitchFamily="2" charset="0"/>
              </a:rPr>
              <a:t>opportunities grasped</a:t>
            </a:r>
            <a:r>
              <a:rPr lang="en-US" dirty="0">
                <a:latin typeface="Action Man Shaded" panose="00000400000000000000" pitchFamily="2" charset="0"/>
              </a:rPr>
              <a:t>, </a:t>
            </a:r>
            <a:r>
              <a:rPr lang="en-US" dirty="0">
                <a:solidFill>
                  <a:srgbClr val="FF0000"/>
                </a:solidFill>
                <a:latin typeface="Action Man Shaded" panose="00000400000000000000" pitchFamily="2" charset="0"/>
              </a:rPr>
              <a:t>knowledge gained</a:t>
            </a:r>
            <a:r>
              <a:rPr lang="en-US" dirty="0" smtClean="0">
                <a:latin typeface="Action Man Shaded" panose="00000400000000000000" pitchFamily="2" charset="0"/>
              </a:rPr>
              <a:t>.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1099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-15240" y="1411224"/>
            <a:ext cx="1676400" cy="838200"/>
          </a:xfrm>
        </p:spPr>
        <p:txBody>
          <a:bodyPr/>
          <a:lstStyle/>
          <a:p>
            <a:r>
              <a:rPr lang="en-US" b="1" dirty="0" smtClean="0">
                <a:solidFill>
                  <a:srgbClr val="156834"/>
                </a:solidFill>
                <a:latin typeface="Rosewood Std Regular" pitchFamily="82" charset="0"/>
              </a:rPr>
              <a:t>Tip 1:</a:t>
            </a:r>
            <a:endParaRPr lang="en-US" b="1" dirty="0">
              <a:solidFill>
                <a:srgbClr val="156834"/>
              </a:solidFill>
              <a:latin typeface="Rosewood Std Regular" pitchFamily="82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524000" y="1371600"/>
            <a:ext cx="73914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rgbClr val="00B0F0"/>
                </a:solidFill>
                <a:latin typeface="Action Man Shaded" panose="00000400000000000000" pitchFamily="2" charset="0"/>
              </a:rPr>
              <a:t>Find the humanity in every story you want to tell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242" t="17000" r="18571" b="20667"/>
          <a:stretch/>
        </p:blipFill>
        <p:spPr bwMode="auto">
          <a:xfrm>
            <a:off x="990600" y="2392680"/>
            <a:ext cx="7899332" cy="43129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74367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-15240" y="1411224"/>
            <a:ext cx="1676400" cy="838200"/>
          </a:xfrm>
        </p:spPr>
        <p:txBody>
          <a:bodyPr/>
          <a:lstStyle/>
          <a:p>
            <a:r>
              <a:rPr lang="en-US" b="1" dirty="0" smtClean="0">
                <a:solidFill>
                  <a:srgbClr val="156834"/>
                </a:solidFill>
                <a:latin typeface="Rosewood Std Regular" pitchFamily="82" charset="0"/>
              </a:rPr>
              <a:t>Tip 2:</a:t>
            </a:r>
            <a:endParaRPr lang="en-US" b="1" dirty="0">
              <a:solidFill>
                <a:srgbClr val="156834"/>
              </a:solidFill>
              <a:latin typeface="Rosewood Std Regular" pitchFamily="82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524000" y="1610380"/>
            <a:ext cx="73914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00B0F0"/>
                </a:solidFill>
                <a:latin typeface="Action Man Shaded" panose="00000400000000000000" pitchFamily="2" charset="0"/>
              </a:rPr>
              <a:t>CLARITY: Know </a:t>
            </a:r>
            <a:r>
              <a:rPr lang="en-US" sz="2800" b="1" dirty="0">
                <a:solidFill>
                  <a:srgbClr val="00B0F0"/>
                </a:solidFill>
                <a:latin typeface="Action Man Shaded" panose="00000400000000000000" pitchFamily="2" charset="0"/>
              </a:rPr>
              <a:t>what you </a:t>
            </a:r>
            <a:r>
              <a:rPr lang="en-US" sz="2800" b="1" dirty="0" smtClean="0">
                <a:solidFill>
                  <a:srgbClr val="00B0F0"/>
                </a:solidFill>
                <a:latin typeface="Action Man Shaded" panose="00000400000000000000" pitchFamily="2" charset="0"/>
              </a:rPr>
              <a:t>want</a:t>
            </a:r>
          </a:p>
          <a:p>
            <a:r>
              <a:rPr lang="en-US" sz="2800" b="1" dirty="0" smtClean="0">
                <a:solidFill>
                  <a:srgbClr val="00B0F0"/>
                </a:solidFill>
                <a:latin typeface="Action Man Shaded" panose="00000400000000000000" pitchFamily="2" charset="0"/>
              </a:rPr>
              <a:t> </a:t>
            </a:r>
            <a:r>
              <a:rPr lang="en-US" sz="2800" b="1" dirty="0">
                <a:solidFill>
                  <a:srgbClr val="00B0F0"/>
                </a:solidFill>
                <a:latin typeface="Action Man Shaded" panose="00000400000000000000" pitchFamily="2" charset="0"/>
              </a:rPr>
              <a:t>to say</a:t>
            </a:r>
          </a:p>
        </p:txBody>
      </p:sp>
      <p:sp>
        <p:nvSpPr>
          <p:cNvPr id="5" name="Rectangle 4"/>
          <p:cNvSpPr/>
          <p:nvPr/>
        </p:nvSpPr>
        <p:spPr>
          <a:xfrm>
            <a:off x="1648968" y="2438400"/>
            <a:ext cx="70866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dirty="0" smtClean="0">
                <a:latin typeface="Action Man Shaded" panose="00000400000000000000" pitchFamily="2" charset="0"/>
              </a:rPr>
              <a:t>If </a:t>
            </a:r>
            <a:r>
              <a:rPr lang="en-US" dirty="0">
                <a:latin typeface="Action Man Shaded" panose="00000400000000000000" pitchFamily="2" charset="0"/>
              </a:rPr>
              <a:t>you can’t easily summarize your story, you probably don’t have a clear premise. 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92531" y="1219200"/>
            <a:ext cx="1443037" cy="1058227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710184" y="3579400"/>
            <a:ext cx="804367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  <a:latin typeface="Action Man Shaded" panose="00000400000000000000" pitchFamily="2" charset="0"/>
              </a:rPr>
              <a:t>person</a:t>
            </a:r>
            <a:r>
              <a:rPr lang="en-US" b="1" dirty="0" smtClean="0">
                <a:latin typeface="Action Man Shaded" panose="00000400000000000000" pitchFamily="2" charset="0"/>
              </a:rPr>
              <a:t> </a:t>
            </a:r>
            <a:r>
              <a:rPr lang="en-US" b="1" dirty="0">
                <a:latin typeface="Action Man Shaded" panose="00000400000000000000" pitchFamily="2" charset="0"/>
              </a:rPr>
              <a:t>+ </a:t>
            </a:r>
            <a:r>
              <a:rPr lang="en-US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ction Man Shaded" panose="00000400000000000000" pitchFamily="2" charset="0"/>
              </a:rPr>
              <a:t>issue or problem </a:t>
            </a:r>
            <a:r>
              <a:rPr lang="en-US" b="1" dirty="0">
                <a:latin typeface="Action Man Shaded" panose="00000400000000000000" pitchFamily="2" charset="0"/>
              </a:rPr>
              <a:t>+ </a:t>
            </a:r>
            <a:r>
              <a:rPr lang="en-US" b="1" dirty="0">
                <a:solidFill>
                  <a:srgbClr val="00B0F0"/>
                </a:solidFill>
                <a:latin typeface="Action Man Shaded" panose="00000400000000000000" pitchFamily="2" charset="0"/>
              </a:rPr>
              <a:t>intervention</a:t>
            </a:r>
            <a:r>
              <a:rPr lang="en-US" b="1" dirty="0">
                <a:latin typeface="Action Man Shaded" panose="00000400000000000000" pitchFamily="2" charset="0"/>
              </a:rPr>
              <a:t> = </a:t>
            </a:r>
            <a:r>
              <a:rPr lang="en-US" b="1" dirty="0">
                <a:solidFill>
                  <a:srgbClr val="00B050"/>
                </a:solidFill>
                <a:latin typeface="Action Man Shaded" panose="00000400000000000000" pitchFamily="2" charset="0"/>
              </a:rPr>
              <a:t>effect on person</a:t>
            </a:r>
            <a:endParaRPr lang="en-US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3394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-15240" y="1411224"/>
            <a:ext cx="1676400" cy="838200"/>
          </a:xfrm>
        </p:spPr>
        <p:txBody>
          <a:bodyPr/>
          <a:lstStyle/>
          <a:p>
            <a:r>
              <a:rPr lang="en-US" b="1" dirty="0" smtClean="0">
                <a:solidFill>
                  <a:srgbClr val="156834"/>
                </a:solidFill>
                <a:latin typeface="Rosewood Std Regular" pitchFamily="82" charset="0"/>
              </a:rPr>
              <a:t>Tip 2:</a:t>
            </a:r>
            <a:endParaRPr lang="en-US" b="1" dirty="0">
              <a:solidFill>
                <a:srgbClr val="156834"/>
              </a:solidFill>
              <a:latin typeface="Rosewood Std Regular" pitchFamily="82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524000" y="1610380"/>
            <a:ext cx="7391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rgbClr val="00B0F0"/>
                </a:solidFill>
                <a:latin typeface="Action Man Shaded" panose="00000400000000000000" pitchFamily="2" charset="0"/>
              </a:rPr>
              <a:t>Know what you want to say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92531" y="1219200"/>
            <a:ext cx="1443037" cy="1058227"/>
          </a:xfrm>
          <a:prstGeom prst="rect">
            <a:avLst/>
          </a:prstGeom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770" t="14667" r="24006" b="10833"/>
          <a:stretch/>
        </p:blipFill>
        <p:spPr bwMode="auto">
          <a:xfrm>
            <a:off x="1143000" y="2157504"/>
            <a:ext cx="6454331" cy="47973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90054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-15240" y="1411224"/>
            <a:ext cx="1676400" cy="838200"/>
          </a:xfrm>
        </p:spPr>
        <p:txBody>
          <a:bodyPr/>
          <a:lstStyle/>
          <a:p>
            <a:r>
              <a:rPr lang="en-US" b="1" dirty="0" smtClean="0">
                <a:solidFill>
                  <a:srgbClr val="156834"/>
                </a:solidFill>
                <a:latin typeface="Rosewood Std Regular" pitchFamily="82" charset="0"/>
              </a:rPr>
              <a:t>Tip 3:</a:t>
            </a:r>
            <a:endParaRPr lang="en-US" b="1" dirty="0">
              <a:solidFill>
                <a:srgbClr val="156834"/>
              </a:solidFill>
              <a:latin typeface="Rosewood Std Regular" pitchFamily="82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648968" y="1600200"/>
            <a:ext cx="40660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rgbClr val="00B0F0"/>
                </a:solidFill>
                <a:latin typeface="Action Man Shaded" panose="00000400000000000000" pitchFamily="2" charset="0"/>
              </a:rPr>
              <a:t>Keep it simple</a:t>
            </a:r>
          </a:p>
        </p:txBody>
      </p:sp>
      <p:sp>
        <p:nvSpPr>
          <p:cNvPr id="5" name="Rectangle 4"/>
          <p:cNvSpPr/>
          <p:nvPr/>
        </p:nvSpPr>
        <p:spPr>
          <a:xfrm>
            <a:off x="1648968" y="2209800"/>
            <a:ext cx="70866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dirty="0" smtClean="0">
                <a:solidFill>
                  <a:srgbClr val="C00000"/>
                </a:solidFill>
                <a:latin typeface="Action Man Shaded" panose="00000400000000000000" pitchFamily="2" charset="0"/>
              </a:rPr>
              <a:t>The </a:t>
            </a:r>
            <a:r>
              <a:rPr lang="en-US" dirty="0">
                <a:solidFill>
                  <a:srgbClr val="C00000"/>
                </a:solidFill>
                <a:latin typeface="Action Man Shaded" panose="00000400000000000000" pitchFamily="2" charset="0"/>
              </a:rPr>
              <a:t>most compelling stories are not necessarily the most complicated or detail-laden</a:t>
            </a:r>
            <a:r>
              <a:rPr lang="en-US" dirty="0" smtClean="0">
                <a:solidFill>
                  <a:srgbClr val="C00000"/>
                </a:solidFill>
                <a:latin typeface="Action Man Shaded" panose="00000400000000000000" pitchFamily="2" charset="0"/>
              </a:rPr>
              <a:t>.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endParaRPr lang="en-US" dirty="0">
              <a:latin typeface="Action Man Shaded" panose="00000400000000000000" pitchFamily="2" charset="0"/>
            </a:endParaRP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dirty="0" smtClean="0">
                <a:solidFill>
                  <a:srgbClr val="002060"/>
                </a:solidFill>
                <a:latin typeface="Action Man Shaded" panose="00000400000000000000" pitchFamily="2" charset="0"/>
              </a:rPr>
              <a:t>no </a:t>
            </a:r>
            <a:r>
              <a:rPr lang="en-US" dirty="0">
                <a:solidFill>
                  <a:srgbClr val="002060"/>
                </a:solidFill>
                <a:latin typeface="Action Man Shaded" panose="00000400000000000000" pitchFamily="2" charset="0"/>
              </a:rPr>
              <a:t>jargon, no technical speak, no acronyms</a:t>
            </a:r>
            <a:endParaRPr lang="en-US" dirty="0">
              <a:solidFill>
                <a:srgbClr val="002060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9200" y="3894862"/>
            <a:ext cx="1524000" cy="123139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1371"/>
          <a:stretch/>
        </p:blipFill>
        <p:spPr>
          <a:xfrm>
            <a:off x="4928616" y="3695521"/>
            <a:ext cx="3248876" cy="222504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124200" y="4038600"/>
            <a:ext cx="1524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 smtClean="0">
                <a:solidFill>
                  <a:srgbClr val="FF0000"/>
                </a:solidFill>
              </a:rPr>
              <a:t>NOT</a:t>
            </a:r>
            <a:endParaRPr lang="en-US" sz="4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54785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8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-15240" y="1411224"/>
            <a:ext cx="1676400" cy="838200"/>
          </a:xfrm>
        </p:spPr>
        <p:txBody>
          <a:bodyPr/>
          <a:lstStyle/>
          <a:p>
            <a:r>
              <a:rPr lang="en-US" b="1" dirty="0" smtClean="0">
                <a:solidFill>
                  <a:srgbClr val="156834"/>
                </a:solidFill>
                <a:latin typeface="Rosewood Std Regular" pitchFamily="82" charset="0"/>
              </a:rPr>
              <a:t>Tip 4:</a:t>
            </a:r>
            <a:endParaRPr lang="en-US" b="1" dirty="0">
              <a:solidFill>
                <a:srgbClr val="156834"/>
              </a:solidFill>
              <a:latin typeface="Rosewood Std Regular" pitchFamily="82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527048" y="1613886"/>
            <a:ext cx="68549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00B0F0"/>
                </a:solidFill>
                <a:latin typeface="Action Man Shaded" panose="00000400000000000000" pitchFamily="2" charset="0"/>
              </a:rPr>
              <a:t>Focus on the </a:t>
            </a:r>
            <a:r>
              <a:rPr lang="en-US" sz="2400" b="1" dirty="0" err="1" smtClean="0">
                <a:solidFill>
                  <a:srgbClr val="00B0F0"/>
                </a:solidFill>
                <a:latin typeface="Action Man Shaded" panose="00000400000000000000" pitchFamily="2" charset="0"/>
              </a:rPr>
              <a:t>peOPLE</a:t>
            </a:r>
            <a:r>
              <a:rPr lang="en-US" sz="2400" b="1" dirty="0" smtClean="0">
                <a:solidFill>
                  <a:srgbClr val="00B0F0"/>
                </a:solidFill>
                <a:latin typeface="Action Man Shaded" panose="00000400000000000000" pitchFamily="2" charset="0"/>
              </a:rPr>
              <a:t>, </a:t>
            </a:r>
            <a:r>
              <a:rPr lang="en-US" sz="2400" b="1" dirty="0">
                <a:solidFill>
                  <a:srgbClr val="00B0F0"/>
                </a:solidFill>
                <a:latin typeface="Action Man Shaded" panose="00000400000000000000" pitchFamily="2" charset="0"/>
              </a:rPr>
              <a:t>not the </a:t>
            </a:r>
            <a:r>
              <a:rPr lang="en-US" sz="2400" b="1" dirty="0" smtClean="0">
                <a:solidFill>
                  <a:srgbClr val="00B0F0"/>
                </a:solidFill>
                <a:latin typeface="Action Man Shaded" panose="00000400000000000000" pitchFamily="2" charset="0"/>
              </a:rPr>
              <a:t>process</a:t>
            </a:r>
            <a:endParaRPr lang="en-US" sz="2400" b="1" dirty="0">
              <a:solidFill>
                <a:srgbClr val="00B0F0"/>
              </a:solidFill>
              <a:latin typeface="Action Man Shaded" panose="00000400000000000000" pitchFamily="2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648968" y="2286000"/>
            <a:ext cx="70866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dirty="0">
                <a:solidFill>
                  <a:srgbClr val="7030A0"/>
                </a:solidFill>
                <a:latin typeface="Action Man Shaded" panose="00000400000000000000" pitchFamily="2" charset="0"/>
              </a:rPr>
              <a:t>Good development stories have a strong human </a:t>
            </a:r>
            <a:r>
              <a:rPr lang="en-US" dirty="0" smtClean="0">
                <a:solidFill>
                  <a:srgbClr val="7030A0"/>
                </a:solidFill>
                <a:latin typeface="Action Man Shaded" panose="00000400000000000000" pitchFamily="2" charset="0"/>
              </a:rPr>
              <a:t>INTEREST</a:t>
            </a:r>
            <a:r>
              <a:rPr lang="en-US" dirty="0" smtClean="0">
                <a:solidFill>
                  <a:srgbClr val="7030A0"/>
                </a:solidFill>
                <a:latin typeface="Action Man Shaded" panose="00000400000000000000" pitchFamily="2" charset="0"/>
              </a:rPr>
              <a:t>, </a:t>
            </a:r>
            <a:r>
              <a:rPr lang="en-US" dirty="0">
                <a:solidFill>
                  <a:srgbClr val="7030A0"/>
                </a:solidFill>
                <a:latin typeface="Action Man Shaded" panose="00000400000000000000" pitchFamily="2" charset="0"/>
              </a:rPr>
              <a:t>but they are light on the process details and institutional </a:t>
            </a:r>
            <a:r>
              <a:rPr lang="en-US" dirty="0" smtClean="0">
                <a:solidFill>
                  <a:srgbClr val="7030A0"/>
                </a:solidFill>
                <a:latin typeface="Action Man Shaded" panose="00000400000000000000" pitchFamily="2" charset="0"/>
              </a:rPr>
              <a:t>PRAISE</a:t>
            </a:r>
            <a:r>
              <a:rPr lang="en-US" dirty="0" smtClean="0">
                <a:latin typeface="Action Man Shaded" panose="00000400000000000000" pitchFamily="2" charset="0"/>
              </a:rPr>
              <a:t>.</a:t>
            </a:r>
          </a:p>
          <a:p>
            <a:endParaRPr lang="en-US" dirty="0">
              <a:latin typeface="Action Man Shaded" panose="00000400000000000000" pitchFamily="2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395" t="15000" r="23725" b="28758"/>
          <a:stretch/>
        </p:blipFill>
        <p:spPr bwMode="auto">
          <a:xfrm>
            <a:off x="2069592" y="3200400"/>
            <a:ext cx="6245352" cy="33954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0108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-15240" y="1219200"/>
            <a:ext cx="1676400" cy="838200"/>
          </a:xfrm>
        </p:spPr>
        <p:txBody>
          <a:bodyPr/>
          <a:lstStyle/>
          <a:p>
            <a:r>
              <a:rPr lang="en-US" b="1" dirty="0" smtClean="0">
                <a:solidFill>
                  <a:srgbClr val="156834"/>
                </a:solidFill>
                <a:latin typeface="Rosewood Std Regular" pitchFamily="82" charset="0"/>
              </a:rPr>
              <a:t>Tip 5:</a:t>
            </a:r>
            <a:endParaRPr lang="en-US" b="1" dirty="0">
              <a:solidFill>
                <a:srgbClr val="156834"/>
              </a:solidFill>
              <a:latin typeface="Rosewood Std Regular" pitchFamily="82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524000" y="1418356"/>
            <a:ext cx="7391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00B0F0"/>
                </a:solidFill>
                <a:latin typeface="Action Man Shaded" panose="00000400000000000000" pitchFamily="2" charset="0"/>
              </a:rPr>
              <a:t>Photos, photos, and more photos….</a:t>
            </a:r>
            <a:endParaRPr lang="en-US" sz="2800" b="1" dirty="0">
              <a:solidFill>
                <a:srgbClr val="00B0F0"/>
              </a:solidFill>
              <a:latin typeface="Action Man Shaded" panose="00000400000000000000" pitchFamily="2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648968" y="1828800"/>
            <a:ext cx="708660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ction Man Shaded" panose="00000400000000000000" pitchFamily="2" charset="0"/>
              </a:rPr>
              <a:t>When </a:t>
            </a:r>
            <a:r>
              <a:rPr lang="en-US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ction Man Shaded" panose="00000400000000000000" pitchFamily="2" charset="0"/>
              </a:rPr>
              <a:t>you take photos, try to get a few close-ups of the person; show their face, their expression. And try asking them to take a photo of what they think is </a:t>
            </a:r>
            <a:r>
              <a:rPr lang="en-US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ction Man Shaded" panose="00000400000000000000" pitchFamily="2" charset="0"/>
              </a:rPr>
              <a:t>important.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endParaRPr lang="en-US" dirty="0" smtClean="0">
              <a:latin typeface="Action Man Shaded" panose="00000400000000000000" pitchFamily="2" charset="0"/>
            </a:endParaRP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dirty="0" smtClean="0">
                <a:solidFill>
                  <a:srgbClr val="C00000"/>
                </a:solidFill>
                <a:latin typeface="Action Man Shaded" panose="00000400000000000000" pitchFamily="2" charset="0"/>
              </a:rPr>
              <a:t>TAKE PHOTOS AS THEY WORK ON THEIR FARM.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endParaRPr lang="en-US" dirty="0" smtClean="0">
              <a:latin typeface="Action Man Shaded" panose="00000400000000000000" pitchFamily="2" charset="0"/>
            </a:endParaRP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dirty="0" smtClean="0">
                <a:solidFill>
                  <a:srgbClr val="7030A0"/>
                </a:solidFill>
                <a:latin typeface="Action Man Shaded" panose="00000400000000000000" pitchFamily="2" charset="0"/>
              </a:rPr>
              <a:t>NO AMOUNT OF PHOTOS IS EVER TOO MUCH,…UNTIL LATER WHEN THE STORY IS WRITTEN</a:t>
            </a:r>
            <a:r>
              <a:rPr lang="en-US" dirty="0">
                <a:solidFill>
                  <a:srgbClr val="7030A0"/>
                </a:solidFill>
                <a:latin typeface="Action Man Shaded" panose="00000400000000000000" pitchFamily="2" charset="0"/>
              </a:rPr>
              <a:t>. </a:t>
            </a:r>
            <a:endParaRPr lang="en-US" dirty="0" smtClean="0">
              <a:solidFill>
                <a:srgbClr val="7030A0"/>
              </a:solidFill>
              <a:latin typeface="Action Man Shaded" panose="00000400000000000000" pitchFamily="2" charset="0"/>
            </a:endParaRPr>
          </a:p>
          <a:p>
            <a:pPr marL="285750" indent="-285750">
              <a:buFont typeface="Courier New" panose="02070309020205020404" pitchFamily="49" charset="0"/>
              <a:buChar char="o"/>
            </a:pPr>
            <a:endParaRPr lang="en-US" dirty="0">
              <a:solidFill>
                <a:srgbClr val="7030A0"/>
              </a:solidFill>
              <a:latin typeface="Action Man Shaded" panose="00000400000000000000" pitchFamily="2" charset="0"/>
            </a:endParaRP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dirty="0" smtClean="0">
                <a:solidFill>
                  <a:srgbClr val="00B0F0"/>
                </a:solidFill>
                <a:latin typeface="Action Man Shaded" panose="00000400000000000000" pitchFamily="2" charset="0"/>
              </a:rPr>
              <a:t>Turn </a:t>
            </a:r>
            <a:r>
              <a:rPr lang="en-US" dirty="0">
                <a:solidFill>
                  <a:srgbClr val="00B0F0"/>
                </a:solidFill>
                <a:latin typeface="Action Man Shaded" panose="00000400000000000000" pitchFamily="2" charset="0"/>
              </a:rPr>
              <a:t>off the time </a:t>
            </a:r>
            <a:r>
              <a:rPr lang="en-US" dirty="0" smtClean="0">
                <a:solidFill>
                  <a:srgbClr val="00B0F0"/>
                </a:solidFill>
                <a:latin typeface="Action Man Shaded" panose="00000400000000000000" pitchFamily="2" charset="0"/>
              </a:rPr>
              <a:t>stamp.</a:t>
            </a:r>
            <a:endParaRPr lang="en-US" dirty="0" smtClean="0">
              <a:solidFill>
                <a:srgbClr val="00B0F0"/>
              </a:solidFill>
            </a:endParaRP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5174667"/>
            <a:ext cx="2523766" cy="168333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3600" y="5167312"/>
            <a:ext cx="2590800" cy="1728044"/>
          </a:xfrm>
          <a:prstGeom prst="rect">
            <a:avLst/>
          </a:prstGeom>
          <a:ln>
            <a:solidFill>
              <a:schemeClr val="bg1"/>
            </a:solidFill>
          </a:ln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5556" y="5161308"/>
            <a:ext cx="2645498" cy="1764527"/>
          </a:xfrm>
          <a:prstGeom prst="rect">
            <a:avLst/>
          </a:prstGeom>
          <a:ln>
            <a:solidFill>
              <a:schemeClr val="bg1"/>
            </a:solidFill>
          </a:ln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3200" y="5181600"/>
            <a:ext cx="2590800" cy="1728044"/>
          </a:xfrm>
          <a:prstGeom prst="rect">
            <a:avLst/>
          </a:prstGeom>
          <a:ln>
            <a:solidFill>
              <a:schemeClr val="bg1"/>
            </a:solidFill>
          </a:ln>
        </p:spPr>
      </p:pic>
    </p:spTree>
    <p:extLst>
      <p:ext uri="{BB962C8B-B14F-4D97-AF65-F5344CB8AC3E}">
        <p14:creationId xmlns:p14="http://schemas.microsoft.com/office/powerpoint/2010/main" val="3467192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648968" y="1600200"/>
            <a:ext cx="40660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00B0F0"/>
                </a:solidFill>
                <a:latin typeface="Action Man Shaded" panose="00000400000000000000" pitchFamily="2" charset="0"/>
              </a:rPr>
              <a:t>ANY ANSWER??</a:t>
            </a:r>
            <a:endParaRPr lang="en-US" sz="2800" b="1" dirty="0">
              <a:solidFill>
                <a:srgbClr val="00B0F0"/>
              </a:solidFill>
              <a:latin typeface="Action Man Shaded" panose="00000400000000000000" pitchFamily="2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1371"/>
          <a:stretch/>
        </p:blipFill>
        <p:spPr>
          <a:xfrm>
            <a:off x="533400" y="2188919"/>
            <a:ext cx="6172200" cy="42271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74762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fricaRISING_presentation_template_Global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AfricaRISING_presentation_template_Global</Template>
  <TotalTime>135</TotalTime>
  <Words>297</Words>
  <Application>Microsoft Office PowerPoint</Application>
  <PresentationFormat>On-screen Show (4:3)</PresentationFormat>
  <Paragraphs>39</Paragraphs>
  <Slides>10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10</vt:i4>
      </vt:variant>
    </vt:vector>
  </HeadingPairs>
  <TitlesOfParts>
    <vt:vector size="12" baseType="lpstr">
      <vt:lpstr>AfricaRISING_presentation_template_Global</vt:lpstr>
      <vt:lpstr>1_Custom Design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IITA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Jonathan Odhong</dc:creator>
  <cp:lastModifiedBy>Odhong, Jonathan (IITA)</cp:lastModifiedBy>
  <cp:revision>15</cp:revision>
  <cp:lastPrinted>2011-10-06T11:45:23Z</cp:lastPrinted>
  <dcterms:created xsi:type="dcterms:W3CDTF">2014-10-17T12:59:16Z</dcterms:created>
  <dcterms:modified xsi:type="dcterms:W3CDTF">2016-07-05T08:37:30Z</dcterms:modified>
</cp:coreProperties>
</file>